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74" r:id="rId9"/>
    <p:sldId id="267" r:id="rId10"/>
    <p:sldId id="273" r:id="rId11"/>
    <p:sldId id="262" r:id="rId12"/>
    <p:sldId id="270" r:id="rId13"/>
    <p:sldId id="277" r:id="rId14"/>
    <p:sldId id="272" r:id="rId15"/>
    <p:sldId id="268" r:id="rId16"/>
    <p:sldId id="278" r:id="rId17"/>
    <p:sldId id="269" r:id="rId18"/>
    <p:sldId id="275" r:id="rId19"/>
    <p:sldId id="264" r:id="rId20"/>
    <p:sldId id="271" r:id="rId21"/>
    <p:sldId id="265" r:id="rId22"/>
    <p:sldId id="263" r:id="rId23"/>
    <p:sldId id="276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4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4D2E1-9846-4592-A2B7-37BF3F18A224}" type="doc">
      <dgm:prSet loTypeId="urn:microsoft.com/office/officeart/2005/8/layout/architecture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7E17C8-F159-4393-B71C-3E1C05FD6BC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Kernel Mode</a:t>
          </a:r>
          <a:endParaRPr lang="en-US" dirty="0"/>
        </a:p>
      </dgm:t>
    </dgm:pt>
    <dgm:pt modelId="{24B926AE-4500-45EB-87A6-0F6C1F7418EB}" type="parTrans" cxnId="{EB1E6C4D-2BA4-4EF8-BA8A-5A6B1C6E5B20}">
      <dgm:prSet/>
      <dgm:spPr/>
      <dgm:t>
        <a:bodyPr/>
        <a:lstStyle/>
        <a:p>
          <a:endParaRPr lang="en-US"/>
        </a:p>
      </dgm:t>
    </dgm:pt>
    <dgm:pt modelId="{7C8E725F-9247-4376-9C1F-2C3B88DDCF53}" type="sibTrans" cxnId="{EB1E6C4D-2BA4-4EF8-BA8A-5A6B1C6E5B20}">
      <dgm:prSet/>
      <dgm:spPr/>
      <dgm:t>
        <a:bodyPr/>
        <a:lstStyle/>
        <a:p>
          <a:endParaRPr lang="en-US"/>
        </a:p>
      </dgm:t>
    </dgm:pt>
    <dgm:pt modelId="{7F9A9B4B-D66A-4326-9DED-2EDCA2AD6BD9}">
      <dgm:prSet phldrT="[Text]"/>
      <dgm:spPr/>
      <dgm:t>
        <a:bodyPr/>
        <a:lstStyle/>
        <a:p>
          <a:r>
            <a:rPr lang="en-US" dirty="0" smtClean="0"/>
            <a:t>User Mode</a:t>
          </a:r>
          <a:endParaRPr lang="en-US" dirty="0"/>
        </a:p>
      </dgm:t>
    </dgm:pt>
    <dgm:pt modelId="{8C176C3C-03B7-4196-85A0-FFD52832F719}" type="parTrans" cxnId="{D2C4C8AE-4E1E-47DB-9F91-71EB90DB2BDF}">
      <dgm:prSet/>
      <dgm:spPr/>
      <dgm:t>
        <a:bodyPr/>
        <a:lstStyle/>
        <a:p>
          <a:endParaRPr lang="en-US"/>
        </a:p>
      </dgm:t>
    </dgm:pt>
    <dgm:pt modelId="{AF303DE0-EE23-402C-BC3E-9C650D32811D}" type="sibTrans" cxnId="{D2C4C8AE-4E1E-47DB-9F91-71EB90DB2BDF}">
      <dgm:prSet/>
      <dgm:spPr/>
      <dgm:t>
        <a:bodyPr/>
        <a:lstStyle/>
        <a:p>
          <a:endParaRPr lang="en-US"/>
        </a:p>
      </dgm:t>
    </dgm:pt>
    <dgm:pt modelId="{25D89598-AD62-45DA-9F5B-5A403619CB01}" type="pres">
      <dgm:prSet presAssocID="{99D4D2E1-9846-4592-A2B7-37BF3F18A22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4F1AD39-044E-416E-8B47-FCEA65E8FAC3}" type="pres">
      <dgm:prSet presAssocID="{BC7E17C8-F159-4393-B71C-3E1C05FD6BC3}" presName="vertOne" presStyleCnt="0"/>
      <dgm:spPr/>
    </dgm:pt>
    <dgm:pt modelId="{C1B2F10C-2D05-4D8C-862D-D3840E795DD1}" type="pres">
      <dgm:prSet presAssocID="{BC7E17C8-F159-4393-B71C-3E1C05FD6BC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6B201F-1EB7-420B-9ACD-7288C93A1979}" type="pres">
      <dgm:prSet presAssocID="{BC7E17C8-F159-4393-B71C-3E1C05FD6BC3}" presName="parTransOne" presStyleCnt="0"/>
      <dgm:spPr/>
    </dgm:pt>
    <dgm:pt modelId="{9AAA4820-1294-4C94-8504-72B74BFF8721}" type="pres">
      <dgm:prSet presAssocID="{BC7E17C8-F159-4393-B71C-3E1C05FD6BC3}" presName="horzOne" presStyleCnt="0"/>
      <dgm:spPr/>
    </dgm:pt>
    <dgm:pt modelId="{74F40E0C-A738-4791-92B8-258C7FD8E4D6}" type="pres">
      <dgm:prSet presAssocID="{7F9A9B4B-D66A-4326-9DED-2EDCA2AD6BD9}" presName="vertTwo" presStyleCnt="0"/>
      <dgm:spPr/>
    </dgm:pt>
    <dgm:pt modelId="{D9F048A9-306F-400A-AAD9-0A90B2DE5C5A}" type="pres">
      <dgm:prSet presAssocID="{7F9A9B4B-D66A-4326-9DED-2EDCA2AD6BD9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DDBABD-8E0A-4478-B54A-8EBF16D50712}" type="pres">
      <dgm:prSet presAssocID="{7F9A9B4B-D66A-4326-9DED-2EDCA2AD6BD9}" presName="horzTwo" presStyleCnt="0"/>
      <dgm:spPr/>
    </dgm:pt>
  </dgm:ptLst>
  <dgm:cxnLst>
    <dgm:cxn modelId="{D2C4C8AE-4E1E-47DB-9F91-71EB90DB2BDF}" srcId="{BC7E17C8-F159-4393-B71C-3E1C05FD6BC3}" destId="{7F9A9B4B-D66A-4326-9DED-2EDCA2AD6BD9}" srcOrd="0" destOrd="0" parTransId="{8C176C3C-03B7-4196-85A0-FFD52832F719}" sibTransId="{AF303DE0-EE23-402C-BC3E-9C650D32811D}"/>
    <dgm:cxn modelId="{2FCB2B2F-B7A5-49E9-9270-524B9D559DC0}" type="presOf" srcId="{7F9A9B4B-D66A-4326-9DED-2EDCA2AD6BD9}" destId="{D9F048A9-306F-400A-AAD9-0A90B2DE5C5A}" srcOrd="0" destOrd="0" presId="urn:microsoft.com/office/officeart/2005/8/layout/architecture"/>
    <dgm:cxn modelId="{7DE3C6E7-B788-4E69-88EF-D79B313B1399}" type="presOf" srcId="{99D4D2E1-9846-4592-A2B7-37BF3F18A224}" destId="{25D89598-AD62-45DA-9F5B-5A403619CB01}" srcOrd="0" destOrd="0" presId="urn:microsoft.com/office/officeart/2005/8/layout/architecture"/>
    <dgm:cxn modelId="{569FDEFE-7F20-42FD-8B59-223DD0550F24}" type="presOf" srcId="{BC7E17C8-F159-4393-B71C-3E1C05FD6BC3}" destId="{C1B2F10C-2D05-4D8C-862D-D3840E795DD1}" srcOrd="0" destOrd="0" presId="urn:microsoft.com/office/officeart/2005/8/layout/architecture"/>
    <dgm:cxn modelId="{EB1E6C4D-2BA4-4EF8-BA8A-5A6B1C6E5B20}" srcId="{99D4D2E1-9846-4592-A2B7-37BF3F18A224}" destId="{BC7E17C8-F159-4393-B71C-3E1C05FD6BC3}" srcOrd="0" destOrd="0" parTransId="{24B926AE-4500-45EB-87A6-0F6C1F7418EB}" sibTransId="{7C8E725F-9247-4376-9C1F-2C3B88DDCF53}"/>
    <dgm:cxn modelId="{307F852A-79EA-4239-8325-7ABC603C2B64}" type="presParOf" srcId="{25D89598-AD62-45DA-9F5B-5A403619CB01}" destId="{A4F1AD39-044E-416E-8B47-FCEA65E8FAC3}" srcOrd="0" destOrd="0" presId="urn:microsoft.com/office/officeart/2005/8/layout/architecture"/>
    <dgm:cxn modelId="{92FC99C3-77AA-4372-AA95-9E1442D3E98D}" type="presParOf" srcId="{A4F1AD39-044E-416E-8B47-FCEA65E8FAC3}" destId="{C1B2F10C-2D05-4D8C-862D-D3840E795DD1}" srcOrd="0" destOrd="0" presId="urn:microsoft.com/office/officeart/2005/8/layout/architecture"/>
    <dgm:cxn modelId="{2A167231-0820-46A1-947A-CB4AC14E074B}" type="presParOf" srcId="{A4F1AD39-044E-416E-8B47-FCEA65E8FAC3}" destId="{1E6B201F-1EB7-420B-9ACD-7288C93A1979}" srcOrd="1" destOrd="0" presId="urn:microsoft.com/office/officeart/2005/8/layout/architecture"/>
    <dgm:cxn modelId="{5A711926-6DCF-44FA-B261-8C47DA4BFABE}" type="presParOf" srcId="{A4F1AD39-044E-416E-8B47-FCEA65E8FAC3}" destId="{9AAA4820-1294-4C94-8504-72B74BFF8721}" srcOrd="2" destOrd="0" presId="urn:microsoft.com/office/officeart/2005/8/layout/architecture"/>
    <dgm:cxn modelId="{E78BF444-0D6A-465B-AA0C-9D7A61462916}" type="presParOf" srcId="{9AAA4820-1294-4C94-8504-72B74BFF8721}" destId="{74F40E0C-A738-4791-92B8-258C7FD8E4D6}" srcOrd="0" destOrd="0" presId="urn:microsoft.com/office/officeart/2005/8/layout/architecture"/>
    <dgm:cxn modelId="{07659099-F0C5-4ABE-87F0-DBD2D85E2F19}" type="presParOf" srcId="{74F40E0C-A738-4791-92B8-258C7FD8E4D6}" destId="{D9F048A9-306F-400A-AAD9-0A90B2DE5C5A}" srcOrd="0" destOrd="0" presId="urn:microsoft.com/office/officeart/2005/8/layout/architecture"/>
    <dgm:cxn modelId="{8FDA47A2-3F5D-4CCF-AE1D-C48745981FC0}" type="presParOf" srcId="{74F40E0C-A738-4791-92B8-258C7FD8E4D6}" destId="{BADDBABD-8E0A-4478-B54A-8EBF16D5071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D4D2E1-9846-4592-A2B7-37BF3F18A224}" type="doc">
      <dgm:prSet loTypeId="urn:microsoft.com/office/officeart/2005/8/layout/architecture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7E17C8-F159-4393-B71C-3E1C05FD6BC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Kernel Mode</a:t>
          </a:r>
          <a:endParaRPr lang="en-US" dirty="0"/>
        </a:p>
      </dgm:t>
    </dgm:pt>
    <dgm:pt modelId="{24B926AE-4500-45EB-87A6-0F6C1F7418EB}" type="parTrans" cxnId="{EB1E6C4D-2BA4-4EF8-BA8A-5A6B1C6E5B20}">
      <dgm:prSet/>
      <dgm:spPr/>
      <dgm:t>
        <a:bodyPr/>
        <a:lstStyle/>
        <a:p>
          <a:endParaRPr lang="en-US"/>
        </a:p>
      </dgm:t>
    </dgm:pt>
    <dgm:pt modelId="{7C8E725F-9247-4376-9C1F-2C3B88DDCF53}" type="sibTrans" cxnId="{EB1E6C4D-2BA4-4EF8-BA8A-5A6B1C6E5B20}">
      <dgm:prSet/>
      <dgm:spPr/>
      <dgm:t>
        <a:bodyPr/>
        <a:lstStyle/>
        <a:p>
          <a:endParaRPr lang="en-US"/>
        </a:p>
      </dgm:t>
    </dgm:pt>
    <dgm:pt modelId="{7F9A9B4B-D66A-4326-9DED-2EDCA2AD6BD9}">
      <dgm:prSet phldrT="[Text]"/>
      <dgm:spPr/>
      <dgm:t>
        <a:bodyPr/>
        <a:lstStyle/>
        <a:p>
          <a:r>
            <a:rPr lang="en-US" dirty="0" smtClean="0"/>
            <a:t>User Mode</a:t>
          </a:r>
          <a:endParaRPr lang="en-US" dirty="0"/>
        </a:p>
      </dgm:t>
    </dgm:pt>
    <dgm:pt modelId="{8C176C3C-03B7-4196-85A0-FFD52832F719}" type="parTrans" cxnId="{D2C4C8AE-4E1E-47DB-9F91-71EB90DB2BDF}">
      <dgm:prSet/>
      <dgm:spPr/>
      <dgm:t>
        <a:bodyPr/>
        <a:lstStyle/>
        <a:p>
          <a:endParaRPr lang="en-US"/>
        </a:p>
      </dgm:t>
    </dgm:pt>
    <dgm:pt modelId="{AF303DE0-EE23-402C-BC3E-9C650D32811D}" type="sibTrans" cxnId="{D2C4C8AE-4E1E-47DB-9F91-71EB90DB2BDF}">
      <dgm:prSet/>
      <dgm:spPr/>
      <dgm:t>
        <a:bodyPr/>
        <a:lstStyle/>
        <a:p>
          <a:endParaRPr lang="en-US"/>
        </a:p>
      </dgm:t>
    </dgm:pt>
    <dgm:pt modelId="{25D89598-AD62-45DA-9F5B-5A403619CB01}" type="pres">
      <dgm:prSet presAssocID="{99D4D2E1-9846-4592-A2B7-37BF3F18A22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4F1AD39-044E-416E-8B47-FCEA65E8FAC3}" type="pres">
      <dgm:prSet presAssocID="{BC7E17C8-F159-4393-B71C-3E1C05FD6BC3}" presName="vertOne" presStyleCnt="0"/>
      <dgm:spPr/>
    </dgm:pt>
    <dgm:pt modelId="{C1B2F10C-2D05-4D8C-862D-D3840E795DD1}" type="pres">
      <dgm:prSet presAssocID="{BC7E17C8-F159-4393-B71C-3E1C05FD6BC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6B201F-1EB7-420B-9ACD-7288C93A1979}" type="pres">
      <dgm:prSet presAssocID="{BC7E17C8-F159-4393-B71C-3E1C05FD6BC3}" presName="parTransOne" presStyleCnt="0"/>
      <dgm:spPr/>
    </dgm:pt>
    <dgm:pt modelId="{9AAA4820-1294-4C94-8504-72B74BFF8721}" type="pres">
      <dgm:prSet presAssocID="{BC7E17C8-F159-4393-B71C-3E1C05FD6BC3}" presName="horzOne" presStyleCnt="0"/>
      <dgm:spPr/>
    </dgm:pt>
    <dgm:pt modelId="{74F40E0C-A738-4791-92B8-258C7FD8E4D6}" type="pres">
      <dgm:prSet presAssocID="{7F9A9B4B-D66A-4326-9DED-2EDCA2AD6BD9}" presName="vertTwo" presStyleCnt="0"/>
      <dgm:spPr/>
    </dgm:pt>
    <dgm:pt modelId="{D9F048A9-306F-400A-AAD9-0A90B2DE5C5A}" type="pres">
      <dgm:prSet presAssocID="{7F9A9B4B-D66A-4326-9DED-2EDCA2AD6BD9}" presName="txTwo" presStyleLbl="node2" presStyleIdx="0" presStyleCnt="1" custLinFactNeighborX="-1500" custLinFactNeighborY="-74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DDBABD-8E0A-4478-B54A-8EBF16D50712}" type="pres">
      <dgm:prSet presAssocID="{7F9A9B4B-D66A-4326-9DED-2EDCA2AD6BD9}" presName="horzTwo" presStyleCnt="0"/>
      <dgm:spPr/>
    </dgm:pt>
  </dgm:ptLst>
  <dgm:cxnLst>
    <dgm:cxn modelId="{D2C4C8AE-4E1E-47DB-9F91-71EB90DB2BDF}" srcId="{BC7E17C8-F159-4393-B71C-3E1C05FD6BC3}" destId="{7F9A9B4B-D66A-4326-9DED-2EDCA2AD6BD9}" srcOrd="0" destOrd="0" parTransId="{8C176C3C-03B7-4196-85A0-FFD52832F719}" sibTransId="{AF303DE0-EE23-402C-BC3E-9C650D32811D}"/>
    <dgm:cxn modelId="{83DC6BA7-68C1-4203-B6A9-E82287EF65C6}" type="presOf" srcId="{BC7E17C8-F159-4393-B71C-3E1C05FD6BC3}" destId="{C1B2F10C-2D05-4D8C-862D-D3840E795DD1}" srcOrd="0" destOrd="0" presId="urn:microsoft.com/office/officeart/2005/8/layout/architecture"/>
    <dgm:cxn modelId="{E27FA272-A5BD-4618-94F3-DBFF98A0B26E}" type="presOf" srcId="{7F9A9B4B-D66A-4326-9DED-2EDCA2AD6BD9}" destId="{D9F048A9-306F-400A-AAD9-0A90B2DE5C5A}" srcOrd="0" destOrd="0" presId="urn:microsoft.com/office/officeart/2005/8/layout/architecture"/>
    <dgm:cxn modelId="{05DC339C-678F-46D8-89E7-C00AF2A95667}" type="presOf" srcId="{99D4D2E1-9846-4592-A2B7-37BF3F18A224}" destId="{25D89598-AD62-45DA-9F5B-5A403619CB01}" srcOrd="0" destOrd="0" presId="urn:microsoft.com/office/officeart/2005/8/layout/architecture"/>
    <dgm:cxn modelId="{EB1E6C4D-2BA4-4EF8-BA8A-5A6B1C6E5B20}" srcId="{99D4D2E1-9846-4592-A2B7-37BF3F18A224}" destId="{BC7E17C8-F159-4393-B71C-3E1C05FD6BC3}" srcOrd="0" destOrd="0" parTransId="{24B926AE-4500-45EB-87A6-0F6C1F7418EB}" sibTransId="{7C8E725F-9247-4376-9C1F-2C3B88DDCF53}"/>
    <dgm:cxn modelId="{CFF7A32D-E94C-485E-BE9A-6814AC92D894}" type="presParOf" srcId="{25D89598-AD62-45DA-9F5B-5A403619CB01}" destId="{A4F1AD39-044E-416E-8B47-FCEA65E8FAC3}" srcOrd="0" destOrd="0" presId="urn:microsoft.com/office/officeart/2005/8/layout/architecture"/>
    <dgm:cxn modelId="{EB89AD5D-9D8C-4478-AA70-342D3C125E40}" type="presParOf" srcId="{A4F1AD39-044E-416E-8B47-FCEA65E8FAC3}" destId="{C1B2F10C-2D05-4D8C-862D-D3840E795DD1}" srcOrd="0" destOrd="0" presId="urn:microsoft.com/office/officeart/2005/8/layout/architecture"/>
    <dgm:cxn modelId="{A37EF890-A7CD-41B8-8C23-E5BFC953DFFC}" type="presParOf" srcId="{A4F1AD39-044E-416E-8B47-FCEA65E8FAC3}" destId="{1E6B201F-1EB7-420B-9ACD-7288C93A1979}" srcOrd="1" destOrd="0" presId="urn:microsoft.com/office/officeart/2005/8/layout/architecture"/>
    <dgm:cxn modelId="{594B3E43-EDF2-4D3A-97E7-CF1D6976A5B6}" type="presParOf" srcId="{A4F1AD39-044E-416E-8B47-FCEA65E8FAC3}" destId="{9AAA4820-1294-4C94-8504-72B74BFF8721}" srcOrd="2" destOrd="0" presId="urn:microsoft.com/office/officeart/2005/8/layout/architecture"/>
    <dgm:cxn modelId="{5158BC6C-46A8-4759-9ECD-D4D0187D3251}" type="presParOf" srcId="{9AAA4820-1294-4C94-8504-72B74BFF8721}" destId="{74F40E0C-A738-4791-92B8-258C7FD8E4D6}" srcOrd="0" destOrd="0" presId="urn:microsoft.com/office/officeart/2005/8/layout/architecture"/>
    <dgm:cxn modelId="{7197EAC1-A08C-4F45-AB21-3D0068F11A72}" type="presParOf" srcId="{74F40E0C-A738-4791-92B8-258C7FD8E4D6}" destId="{D9F048A9-306F-400A-AAD9-0A90B2DE5C5A}" srcOrd="0" destOrd="0" presId="urn:microsoft.com/office/officeart/2005/8/layout/architecture"/>
    <dgm:cxn modelId="{69A6C0DE-63A3-4F0C-9171-DDBAF3D7A4F5}" type="presParOf" srcId="{74F40E0C-A738-4791-92B8-258C7FD8E4D6}" destId="{BADDBABD-8E0A-4478-B54A-8EBF16D5071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2F10C-2D05-4D8C-862D-D3840E795DD1}">
      <dsp:nvSpPr>
        <dsp:cNvPr id="0" name=""/>
        <dsp:cNvSpPr/>
      </dsp:nvSpPr>
      <dsp:spPr>
        <a:xfrm>
          <a:off x="5134" y="2313542"/>
          <a:ext cx="10505330" cy="2037565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Kernel Mode</a:t>
          </a:r>
          <a:endParaRPr lang="en-US" sz="6500" kern="1200" dirty="0"/>
        </a:p>
      </dsp:txBody>
      <dsp:txXfrm>
        <a:off x="64812" y="2373220"/>
        <a:ext cx="10385974" cy="1918209"/>
      </dsp:txXfrm>
    </dsp:sp>
    <dsp:sp modelId="{D9F048A9-306F-400A-AAD9-0A90B2DE5C5A}">
      <dsp:nvSpPr>
        <dsp:cNvPr id="0" name=""/>
        <dsp:cNvSpPr/>
      </dsp:nvSpPr>
      <dsp:spPr>
        <a:xfrm>
          <a:off x="5134" y="230"/>
          <a:ext cx="10505330" cy="2037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User Mode</a:t>
          </a:r>
          <a:endParaRPr lang="en-US" sz="6500" kern="1200" dirty="0"/>
        </a:p>
      </dsp:txBody>
      <dsp:txXfrm>
        <a:off x="64812" y="59908"/>
        <a:ext cx="10385974" cy="1918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2F10C-2D05-4D8C-862D-D3840E795DD1}">
      <dsp:nvSpPr>
        <dsp:cNvPr id="0" name=""/>
        <dsp:cNvSpPr/>
      </dsp:nvSpPr>
      <dsp:spPr>
        <a:xfrm>
          <a:off x="5134" y="2313542"/>
          <a:ext cx="10505330" cy="2037565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Kernel Mode</a:t>
          </a:r>
          <a:endParaRPr lang="en-US" sz="6500" kern="1200" dirty="0"/>
        </a:p>
      </dsp:txBody>
      <dsp:txXfrm>
        <a:off x="64812" y="2373220"/>
        <a:ext cx="10385974" cy="1918209"/>
      </dsp:txXfrm>
    </dsp:sp>
    <dsp:sp modelId="{D9F048A9-306F-400A-AAD9-0A90B2DE5C5A}">
      <dsp:nvSpPr>
        <dsp:cNvPr id="0" name=""/>
        <dsp:cNvSpPr/>
      </dsp:nvSpPr>
      <dsp:spPr>
        <a:xfrm>
          <a:off x="0" y="0"/>
          <a:ext cx="10505330" cy="2037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User Mode</a:t>
          </a:r>
          <a:endParaRPr lang="en-US" sz="6500" kern="1200" dirty="0"/>
        </a:p>
      </dsp:txBody>
      <dsp:txXfrm>
        <a:off x="59678" y="59678"/>
        <a:ext cx="10385974" cy="1918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8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9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8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4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0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1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0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6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2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03FBF-DCD8-41EC-B2B2-33E0464C506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24FFF-B023-4DB6-B59E-EC6E4A05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1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audio" Target="../media/media14.m4a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1.png"/><Relationship Id="rId10" Type="http://schemas.openxmlformats.org/officeDocument/2006/relationships/diagramData" Target="../diagrams/data2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net.microsoft.com/en-us/library/hh824987.aspx" TargetMode="External"/><Relationship Id="rId13" Type="http://schemas.openxmlformats.org/officeDocument/2006/relationships/hyperlink" Target="https://blogs.windows.com/msedgedev/2017/03/23/strengthening-microsoft-edge-sandbox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kraftkennedy.com/device-guard-windows-10/" TargetMode="External"/><Relationship Id="rId12" Type="http://schemas.openxmlformats.org/officeDocument/2006/relationships/hyperlink" Target="https://docs.microsoft.com/en-us/windows/device-security/device-guard/introduction-to-device-guard-virtualization-based-security-and-code-integrity-policies" TargetMode="Externa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channel9.msdn.com/events/Ignite/2016/BRK4010?term=secure" TargetMode="External"/><Relationship Id="rId11" Type="http://schemas.openxmlformats.org/officeDocument/2006/relationships/hyperlink" Target="http://blog.amossys.fr/virtualization-based-security-part1.html" TargetMode="External"/><Relationship Id="rId5" Type="http://schemas.openxmlformats.org/officeDocument/2006/relationships/hyperlink" Target="https://channel9.msdn.com/Blogs/Seth-Juarez/Isolated-User-Mode-in-Windows-10-with-Dave-Probert" TargetMode="External"/><Relationship Id="rId10" Type="http://schemas.openxmlformats.org/officeDocument/2006/relationships/hyperlink" Target="https://msdn.microsoft.com/en-us/library/windows/desktop/mt809132(v=vs.85).aspx" TargetMode="External"/><Relationship Id="rId4" Type="http://schemas.openxmlformats.org/officeDocument/2006/relationships/hyperlink" Target="https://channel9.msdn.com/Blogs/Seth-Juarez/Mitigating-Credential-Theft-using-the-Windows-10-Isolated-User-Mode" TargetMode="External"/><Relationship Id="rId9" Type="http://schemas.openxmlformats.org/officeDocument/2006/relationships/hyperlink" Target="https://blogs.technet.microsoft.com/ash/2016/03/02/windows-10-device-guard-and-credential-guard-demystified/" TargetMode="External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 Security Enhancements in Windows 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</a:t>
            </a:r>
            <a:r>
              <a:rPr lang="en-US" dirty="0" err="1" smtClean="0"/>
              <a:t>Aspiranti</a:t>
            </a:r>
            <a:endParaRPr lang="en-US" dirty="0" smtClean="0"/>
          </a:p>
          <a:p>
            <a:r>
              <a:rPr lang="en-US" dirty="0" smtClean="0"/>
              <a:t>INF Directed Research</a:t>
            </a:r>
          </a:p>
          <a:p>
            <a:r>
              <a:rPr lang="en-US" dirty="0" smtClean="0"/>
              <a:t>Summer 2017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9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6"/>
    </mc:Choice>
    <mc:Fallback>
      <p:transition spd="slow" advTm="1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AppLocker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in Windows 7</a:t>
            </a:r>
          </a:p>
          <a:p>
            <a:pPr lvl="1"/>
            <a:r>
              <a:rPr lang="en-US" dirty="0" smtClean="0"/>
              <a:t>Allows administrators to create rules for what applications are allowed to run on any system</a:t>
            </a:r>
          </a:p>
          <a:p>
            <a:r>
              <a:rPr lang="en-US" dirty="0" smtClean="0"/>
              <a:t>Rules can white or blacklist applications based on:</a:t>
            </a:r>
          </a:p>
          <a:p>
            <a:pPr lvl="1"/>
            <a:r>
              <a:rPr lang="en-US" dirty="0" smtClean="0"/>
              <a:t>File extension</a:t>
            </a:r>
          </a:p>
          <a:p>
            <a:pPr lvl="1"/>
            <a:r>
              <a:rPr lang="en-US" dirty="0" smtClean="0"/>
              <a:t>Digital Signature – signed by</a:t>
            </a:r>
          </a:p>
          <a:p>
            <a:pPr lvl="1"/>
            <a:r>
              <a:rPr lang="en-US" dirty="0" smtClean="0"/>
              <a:t>Hash if not digitally signed</a:t>
            </a:r>
          </a:p>
          <a:p>
            <a:r>
              <a:rPr lang="en-US" dirty="0" smtClean="0"/>
              <a:t>Can prevent regular users from loading malicious software</a:t>
            </a:r>
          </a:p>
          <a:p>
            <a:r>
              <a:rPr lang="en-US" dirty="0" smtClean="0"/>
              <a:t>Runs in Local Security Policy – vulnerable to being disabled if attacker has administrative privileges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4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82"/>
    </mc:Choice>
    <mc:Fallback>
      <p:transition spd="slow" advTm="6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BitLocker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with Windows Vista</a:t>
            </a:r>
          </a:p>
          <a:p>
            <a:r>
              <a:rPr lang="en-US" dirty="0" smtClean="0"/>
              <a:t>Used mainly for full disk encryption</a:t>
            </a:r>
          </a:p>
          <a:p>
            <a:r>
              <a:rPr lang="en-US" dirty="0" smtClean="0"/>
              <a:t>Relies on Trusted Platform Module to store keys and perform cryptographic operations</a:t>
            </a:r>
          </a:p>
          <a:p>
            <a:r>
              <a:rPr lang="en-US" dirty="0" smtClean="0"/>
              <a:t>Can be used with a PIN and/or USB drive as key to start process of unlocking an encrypted disk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4619313"/>
            <a:ext cx="6192114" cy="22386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9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40"/>
    </mc:Choice>
    <mc:Fallback>
      <p:transition spd="slow" advTm="2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Virtualization Based Security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like using separate Virtual Machines for different services</a:t>
            </a:r>
          </a:p>
          <a:p>
            <a:pPr lvl="1"/>
            <a:r>
              <a:rPr lang="en-US" dirty="0" smtClean="0"/>
              <a:t>If one VM is compromised, not all services are compromised</a:t>
            </a:r>
          </a:p>
          <a:p>
            <a:r>
              <a:rPr lang="en-US" dirty="0" smtClean="0"/>
              <a:t>Using virtualization on a single system to:</a:t>
            </a:r>
          </a:p>
          <a:p>
            <a:pPr lvl="1"/>
            <a:r>
              <a:rPr lang="en-US" dirty="0" smtClean="0"/>
              <a:t>Create isolated environments to protect critical processes/memory from tampering</a:t>
            </a:r>
          </a:p>
          <a:p>
            <a:pPr lvl="1"/>
            <a:r>
              <a:rPr lang="en-US" dirty="0"/>
              <a:t>Reduce attack </a:t>
            </a:r>
            <a:r>
              <a:rPr lang="en-US" dirty="0" smtClean="0"/>
              <a:t>surface to lower layers</a:t>
            </a:r>
          </a:p>
          <a:p>
            <a:pPr lvl="2"/>
            <a:r>
              <a:rPr lang="en-US" dirty="0" smtClean="0"/>
              <a:t>OS / Kernel are no longer the target, the hypervisor is</a:t>
            </a:r>
          </a:p>
          <a:p>
            <a:r>
              <a:rPr lang="en-US" dirty="0" smtClean="0"/>
              <a:t>Requires Hypervisor supported CPU / Hyper-V</a:t>
            </a:r>
          </a:p>
          <a:p>
            <a:pPr lvl="1"/>
            <a:r>
              <a:rPr lang="en-US" dirty="0" smtClean="0"/>
              <a:t>Handles management of memory and enforces the isolation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9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96"/>
    </mc:Choice>
    <mc:Fallback>
      <p:transition spd="slow" advTm="7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Virtualization Based Security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Virtual Trust Levels Assigned By Hypervisor </a:t>
            </a:r>
          </a:p>
          <a:p>
            <a:pPr lvl="1"/>
            <a:r>
              <a:rPr lang="en-US" dirty="0" smtClean="0"/>
              <a:t>VTL 0, Normal World</a:t>
            </a:r>
          </a:p>
          <a:p>
            <a:pPr lvl="1"/>
            <a:r>
              <a:rPr lang="en-US" dirty="0" smtClean="0"/>
              <a:t>VTL 1, Secure World</a:t>
            </a:r>
          </a:p>
          <a:p>
            <a:pPr lvl="1"/>
            <a:r>
              <a:rPr lang="en-US" dirty="0" smtClean="0"/>
              <a:t>(higher number being more restricted)</a:t>
            </a:r>
          </a:p>
          <a:p>
            <a:r>
              <a:rPr lang="en-US" dirty="0" smtClean="0"/>
              <a:t>Trusted processes, known as Trustlets, run in the secure kernel</a:t>
            </a:r>
          </a:p>
          <a:p>
            <a:pPr lvl="1"/>
            <a:r>
              <a:rPr lang="en-US" dirty="0" smtClean="0"/>
              <a:t>LSAISO – Credential Guard</a:t>
            </a:r>
          </a:p>
          <a:p>
            <a:pPr lvl="1"/>
            <a:r>
              <a:rPr lang="en-US" dirty="0" smtClean="0"/>
              <a:t>BIOISO – Biometrics Information</a:t>
            </a:r>
          </a:p>
          <a:p>
            <a:pPr lvl="1"/>
            <a:r>
              <a:rPr lang="en-US" dirty="0" err="1" smtClean="0"/>
              <a:t>vTPM</a:t>
            </a:r>
            <a:r>
              <a:rPr lang="en-US" dirty="0" smtClean="0"/>
              <a:t> – Virtual TPM</a:t>
            </a:r>
          </a:p>
          <a:p>
            <a:pPr lvl="1"/>
            <a:r>
              <a:rPr lang="en-US" dirty="0" smtClean="0"/>
              <a:t>HVCI – Hypervisor Code Integrity </a:t>
            </a:r>
            <a:r>
              <a:rPr lang="en-US" dirty="0" smtClean="0"/>
              <a:t>Verification</a:t>
            </a:r>
          </a:p>
          <a:p>
            <a:r>
              <a:rPr lang="en-US" dirty="0" smtClean="0"/>
              <a:t>Aimed at protecting from kernel based malware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4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48"/>
    </mc:Choice>
    <mc:Fallback>
      <p:transition spd="slow" advTm="10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851720"/>
              </p:ext>
            </p:extLst>
          </p:nvPr>
        </p:nvGraphicFramePr>
        <p:xfrm>
          <a:off x="6436519" y="1825625"/>
          <a:ext cx="5545931" cy="3562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5931"/>
              </a:tblGrid>
              <a:tr h="35629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Secure World VTL-1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12335"/>
              </p:ext>
            </p:extLst>
          </p:nvPr>
        </p:nvGraphicFramePr>
        <p:xfrm>
          <a:off x="279401" y="1825625"/>
          <a:ext cx="5476080" cy="3562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6080"/>
              </a:tblGrid>
              <a:tr h="35629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Normal World VTL-0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User Mode vs Kernel Mode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6222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2865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279400" y="1825624"/>
            <a:ext cx="11703050" cy="4486276"/>
            <a:chOff x="279400" y="1825624"/>
            <a:chExt cx="11703050" cy="4486276"/>
          </a:xfrm>
          <a:solidFill>
            <a:schemeClr val="accent2"/>
          </a:solidFill>
        </p:grpSpPr>
        <p:sp>
          <p:nvSpPr>
            <p:cNvPr id="32" name="TextBox 31"/>
            <p:cNvSpPr txBox="1"/>
            <p:nvPr/>
          </p:nvSpPr>
          <p:spPr>
            <a:xfrm>
              <a:off x="279400" y="5388570"/>
              <a:ext cx="1170305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 smtClean="0">
                  <a:solidFill>
                    <a:schemeClr val="bg1"/>
                  </a:solidFill>
                </a:rPr>
                <a:t>HyperVisor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755481" y="1825624"/>
              <a:ext cx="681038" cy="35629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07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96"/>
    </mc:Choice>
    <mc:Fallback>
      <p:transition spd="slow" advTm="11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23" grpId="0">
        <p:bldAsOne/>
      </p:bldGraphic>
      <p:bldGraphic spid="23" grpId="1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Level Address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 of a CPU – hardware support required</a:t>
            </a:r>
          </a:p>
          <a:p>
            <a:pPr lvl="1"/>
            <a:r>
              <a:rPr lang="en-US" dirty="0" smtClean="0"/>
              <a:t>Intel: extended page table, AMD: Rapid Virtualization Indexing</a:t>
            </a:r>
          </a:p>
          <a:p>
            <a:r>
              <a:rPr lang="en-US" dirty="0" smtClean="0"/>
              <a:t>Hyper-V will not work without it</a:t>
            </a:r>
          </a:p>
          <a:p>
            <a:r>
              <a:rPr lang="en-US" dirty="0" smtClean="0"/>
              <a:t>Cache on CPU stores a memory address table</a:t>
            </a:r>
          </a:p>
          <a:p>
            <a:pPr lvl="1"/>
            <a:r>
              <a:rPr lang="en-US" dirty="0" smtClean="0"/>
              <a:t>On CPU = better performance</a:t>
            </a:r>
          </a:p>
          <a:p>
            <a:r>
              <a:rPr lang="en-US" dirty="0" smtClean="0"/>
              <a:t>Normal systems us virtual and physical memory addresses</a:t>
            </a:r>
          </a:p>
          <a:p>
            <a:pPr lvl="1"/>
            <a:r>
              <a:rPr lang="en-US" dirty="0" smtClean="0"/>
              <a:t>Running processes use virtual addresses</a:t>
            </a:r>
          </a:p>
          <a:p>
            <a:pPr lvl="1"/>
            <a:r>
              <a:rPr lang="en-US" dirty="0" smtClean="0"/>
              <a:t>CPU translates virtual address to physical address</a:t>
            </a:r>
          </a:p>
          <a:p>
            <a:r>
              <a:rPr lang="en-US" dirty="0" smtClean="0"/>
              <a:t>Virtualized systems have an additional layer of abstraction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79"/>
    </mc:Choice>
    <mc:Fallback>
      <p:transition spd="slow" advTm="12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Level Address Translation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90" y="2269529"/>
            <a:ext cx="8659819" cy="339999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1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39"/>
    </mc:Choice>
    <mc:Fallback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Secure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Implementation of VBS to create that isolated environment</a:t>
            </a:r>
          </a:p>
          <a:p>
            <a:r>
              <a:rPr lang="en-US" dirty="0" smtClean="0"/>
              <a:t>This environment has its own kernel mode or “secure kernel”</a:t>
            </a:r>
          </a:p>
          <a:p>
            <a:pPr lvl="1"/>
            <a:r>
              <a:rPr lang="en-US" dirty="0" smtClean="0"/>
              <a:t>VTL-1</a:t>
            </a:r>
          </a:p>
          <a:p>
            <a:r>
              <a:rPr lang="en-US" dirty="0" smtClean="0"/>
              <a:t>Secure Kernel much smaller than normal mode kernel</a:t>
            </a:r>
          </a:p>
          <a:p>
            <a:pPr lvl="1"/>
            <a:r>
              <a:rPr lang="en-US" dirty="0" smtClean="0"/>
              <a:t>300kb vs 8MB</a:t>
            </a:r>
          </a:p>
          <a:p>
            <a:pPr lvl="1"/>
            <a:r>
              <a:rPr lang="en-US" dirty="0" smtClean="0"/>
              <a:t>Concept of minimization being used</a:t>
            </a:r>
          </a:p>
          <a:p>
            <a:pPr lvl="1"/>
            <a:r>
              <a:rPr lang="en-US" dirty="0" smtClean="0"/>
              <a:t>Smaller kernel is easier to verify and less likely to contain bugs</a:t>
            </a:r>
          </a:p>
          <a:p>
            <a:r>
              <a:rPr lang="en-US" dirty="0" smtClean="0"/>
              <a:t>Hypervisor does this by creating to separate areas in memory</a:t>
            </a:r>
          </a:p>
          <a:p>
            <a:pPr lvl="1"/>
            <a:r>
              <a:rPr lang="en-US" dirty="0" smtClean="0"/>
              <a:t>Virtual Trust Levels 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36"/>
    </mc:Choice>
    <mc:Fallback>
      <p:transition spd="slow" advTm="64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Isolated User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mode running in VTL-1</a:t>
            </a:r>
          </a:p>
          <a:p>
            <a:pPr lvl="1"/>
            <a:r>
              <a:rPr lang="en-US" dirty="0" smtClean="0"/>
              <a:t>Even if the kernel is compromised on the guest OS, it can not access this memory space</a:t>
            </a:r>
          </a:p>
          <a:p>
            <a:r>
              <a:rPr lang="en-US" dirty="0" smtClean="0"/>
              <a:t>Sits on top of secure kernel</a:t>
            </a:r>
          </a:p>
          <a:p>
            <a:r>
              <a:rPr lang="en-US" dirty="0" smtClean="0"/>
              <a:t>This is where the Trustlets run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3113"/>
            <a:ext cx="5494793" cy="2773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7"/>
    </mc:Choice>
    <mc:Fallback>
      <p:transition spd="slow" advTm="3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 Guard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Security Authority Subsystem Service (LSASS.exe)</a:t>
            </a:r>
          </a:p>
          <a:p>
            <a:pPr lvl="1"/>
            <a:r>
              <a:rPr lang="en-US" dirty="0" smtClean="0"/>
              <a:t>Verifies users, creates access tokens</a:t>
            </a:r>
          </a:p>
          <a:p>
            <a:pPr lvl="1"/>
            <a:r>
              <a:rPr lang="en-US" dirty="0" smtClean="0"/>
              <a:t>In normal user mode makes RPC call to LSAIso.exe</a:t>
            </a:r>
          </a:p>
          <a:p>
            <a:pPr lvl="1"/>
            <a:r>
              <a:rPr lang="en-US" dirty="0" smtClean="0"/>
              <a:t>Secret Keys remain isolated in secure process, only encrypted credentials are passed to normal user mode.</a:t>
            </a:r>
          </a:p>
          <a:p>
            <a:pPr lvl="1"/>
            <a:r>
              <a:rPr lang="en-US" dirty="0" smtClean="0"/>
              <a:t>This prevents attackers from stealing derived credentials</a:t>
            </a:r>
          </a:p>
          <a:p>
            <a:r>
              <a:rPr lang="en-US" dirty="0" smtClean="0"/>
              <a:t>Is a </a:t>
            </a:r>
            <a:r>
              <a:rPr lang="en-US" dirty="0" err="1" smtClean="0"/>
              <a:t>Trustlet</a:t>
            </a:r>
            <a:r>
              <a:rPr lang="en-US" dirty="0" smtClean="0"/>
              <a:t> – Trusted process LSAIso.exe (Isolated LSA) resides in secure, isolated user mode memory space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8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13"/>
    </mc:Choice>
    <mc:Fallback>
      <p:transition spd="slow" advTm="7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is on Virtualization Based Security (VBS) Features</a:t>
            </a:r>
          </a:p>
          <a:p>
            <a:r>
              <a:rPr lang="en-US" dirty="0" smtClean="0"/>
              <a:t>Required hardware and technologies to make VBS work and protect the system from subversion</a:t>
            </a:r>
          </a:p>
          <a:p>
            <a:r>
              <a:rPr lang="en-US" dirty="0" smtClean="0"/>
              <a:t>Starting with boot process and loading of operating syst</a:t>
            </a:r>
            <a:r>
              <a:rPr lang="en-US" dirty="0" smtClean="0"/>
              <a:t>em / prerequisites</a:t>
            </a:r>
          </a:p>
          <a:p>
            <a:r>
              <a:rPr lang="en-US" dirty="0" smtClean="0"/>
              <a:t>Discussing several layers of protection from hardware to applications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1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53"/>
    </mc:Choice>
    <mc:Fallback>
      <p:transition spd="slow" advTm="4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 Guard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21" y="2720002"/>
            <a:ext cx="6858957" cy="256258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5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58"/>
    </mc:Choice>
    <mc:Fallback>
      <p:transition spd="slow" advTm="2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ProcDump</a:t>
            </a:r>
            <a:r>
              <a:rPr lang="en-US" dirty="0" smtClean="0"/>
              <a:t> of LSASS vs LSAISO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00" y="1825625"/>
            <a:ext cx="7766599" cy="43513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95"/>
    </mc:Choice>
    <mc:Fallback>
      <p:transition spd="slow" advTm="4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Guard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Configurable Code </a:t>
            </a:r>
            <a:r>
              <a:rPr lang="en-US" dirty="0" smtClean="0"/>
              <a:t>Integrity (CCI) </a:t>
            </a:r>
            <a:r>
              <a:rPr lang="en-US" dirty="0"/>
              <a:t>- Think AppLocker </a:t>
            </a:r>
            <a:r>
              <a:rPr lang="en-US" dirty="0" smtClean="0"/>
              <a:t>improved</a:t>
            </a:r>
            <a:endParaRPr lang="en-US" dirty="0" smtClean="0"/>
          </a:p>
          <a:p>
            <a:pPr lvl="1"/>
            <a:r>
              <a:rPr lang="en-US" dirty="0" smtClean="0"/>
              <a:t>Allows </a:t>
            </a:r>
            <a:r>
              <a:rPr lang="en-US" dirty="0" smtClean="0"/>
              <a:t>only known good, </a:t>
            </a:r>
            <a:r>
              <a:rPr lang="en-US" dirty="0" smtClean="0"/>
              <a:t>trusted, signed </a:t>
            </a:r>
            <a:r>
              <a:rPr lang="en-US" dirty="0" smtClean="0"/>
              <a:t>code to run on the system</a:t>
            </a:r>
          </a:p>
          <a:p>
            <a:r>
              <a:rPr lang="en-US" dirty="0" smtClean="0"/>
              <a:t>Kernel Mode Code Integrity</a:t>
            </a:r>
          </a:p>
          <a:p>
            <a:pPr lvl="1"/>
            <a:r>
              <a:rPr lang="en-US" dirty="0" smtClean="0"/>
              <a:t>Prevent kernel from running unsigned drivers</a:t>
            </a:r>
            <a:endParaRPr lang="en-US" dirty="0" smtClean="0"/>
          </a:p>
          <a:p>
            <a:r>
              <a:rPr lang="en-US" dirty="0" smtClean="0"/>
              <a:t>Process </a:t>
            </a:r>
            <a:r>
              <a:rPr lang="en-US" dirty="0" smtClean="0"/>
              <a:t>running in VTL-1</a:t>
            </a:r>
          </a:p>
          <a:p>
            <a:pPr lvl="1"/>
            <a:r>
              <a:rPr lang="en-US" dirty="0" smtClean="0"/>
              <a:t>Protected from leaking information through memory dumps</a:t>
            </a:r>
          </a:p>
          <a:p>
            <a:pPr lvl="1"/>
            <a:r>
              <a:rPr lang="en-US" dirty="0" smtClean="0"/>
              <a:t>Even an Administrator could not stop the process</a:t>
            </a:r>
          </a:p>
          <a:p>
            <a:r>
              <a:rPr lang="en-US" dirty="0" smtClean="0"/>
              <a:t>Packet Inspection Tool for Line of Business applications</a:t>
            </a:r>
          </a:p>
          <a:p>
            <a:pPr lvl="1"/>
            <a:r>
              <a:rPr lang="en-US" dirty="0" smtClean="0"/>
              <a:t>For binaries that are “trusted” but not signed</a:t>
            </a:r>
          </a:p>
          <a:p>
            <a:pPr lvl="1"/>
            <a:r>
              <a:rPr lang="en-US" dirty="0" smtClean="0"/>
              <a:t>Creates catalog of all allowed applications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96"/>
    </mc:Choice>
    <mc:Fallback>
      <p:transition spd="slow" advTm="8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Edge </a:t>
            </a:r>
            <a:r>
              <a:rPr lang="en-US" dirty="0" smtClean="0"/>
              <a:t>Sandboxing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Aimed specifically at blocking remote code execution attacks</a:t>
            </a:r>
          </a:p>
          <a:p>
            <a:pPr lvl="1"/>
            <a:r>
              <a:rPr lang="en-US" dirty="0" smtClean="0"/>
              <a:t>Where a vulnerability in a web browser or plugin allows an attacker to run their own code on the target system</a:t>
            </a:r>
          </a:p>
          <a:p>
            <a:r>
              <a:rPr lang="en-US" dirty="0" smtClean="0"/>
              <a:t>Blocks drivers that edge doesn’t need</a:t>
            </a:r>
          </a:p>
          <a:p>
            <a:pPr lvl="1"/>
            <a:r>
              <a:rPr lang="en-US" dirty="0" smtClean="0"/>
              <a:t>Only Microsoft signed drivers are given access</a:t>
            </a:r>
          </a:p>
          <a:p>
            <a:r>
              <a:rPr lang="en-US" dirty="0" smtClean="0"/>
              <a:t>Windows Defender Application Guard</a:t>
            </a:r>
          </a:p>
          <a:p>
            <a:pPr lvl="1"/>
            <a:r>
              <a:rPr lang="en-US" dirty="0" smtClean="0"/>
              <a:t>Leads way to allow other applications to run in an isolated environment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6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07"/>
    </mc:Choice>
    <mc:Fallback>
      <p:transition spd="slow" advTm="10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Expanded use of virtualization and modularization to isolate applications, prevent exploits that will eventually come up from causing more damage</a:t>
            </a:r>
          </a:p>
          <a:p>
            <a:r>
              <a:rPr lang="en-US" dirty="0" smtClean="0"/>
              <a:t>Use of Hypervisor and SLAT as reference monitor</a:t>
            </a:r>
          </a:p>
          <a:p>
            <a:pPr lvl="1"/>
            <a:r>
              <a:rPr lang="en-US" dirty="0" smtClean="0"/>
              <a:t>Any call to hardware storage is already marshalled by the hypervisor</a:t>
            </a:r>
          </a:p>
          <a:p>
            <a:pPr lvl="1"/>
            <a:r>
              <a:rPr lang="en-US" dirty="0" smtClean="0"/>
              <a:t>Access policy can be established at time of boot, guest OS never has a chance to bypass or change it – could be used for multi level clients</a:t>
            </a:r>
          </a:p>
          <a:p>
            <a:pPr lvl="1"/>
            <a:r>
              <a:rPr lang="en-US" dirty="0" smtClean="0"/>
              <a:t>SLAT would prevent even administrators from accessing protected resources as long as the host virtual memory page table stores access permissions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21"/>
    </mc:Choice>
    <mc:Fallback>
      <p:transition spd="slow" advTm="156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and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1200" dirty="0"/>
              <a:t>Mitigating Credential Theft using the Windows 10 Isolated User </a:t>
            </a:r>
            <a:r>
              <a:rPr lang="en-US" sz="1200" dirty="0" smtClean="0"/>
              <a:t>Mode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channel9.msdn.com/Blogs/Seth-Juarez/Mitigating-Credential-Theft-using-the-Windows-10-Isolated-User-Mode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Isolated User Mode in Windows </a:t>
            </a:r>
            <a:r>
              <a:rPr lang="en-US" sz="1200" dirty="0" smtClean="0"/>
              <a:t>10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channel9.msdn.com/Blogs/Seth-Juarez/Isolated-User-Mode-in-Windows-10-with-Dave-Probert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Learn about Windows 10 Secure </a:t>
            </a:r>
            <a:r>
              <a:rPr lang="en-US" sz="1200" dirty="0"/>
              <a:t>Kernel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channel9.msdn.com/events/Ignite/2016/BRK4010?term=secure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Device Guard in Windows </a:t>
            </a:r>
            <a:r>
              <a:rPr lang="en-US" sz="1200" dirty="0" smtClean="0"/>
              <a:t>10 </a:t>
            </a:r>
            <a:r>
              <a:rPr lang="en-US" sz="1200" dirty="0" smtClean="0">
                <a:hlinkClick r:id="rId7"/>
              </a:rPr>
              <a:t>http</a:t>
            </a:r>
            <a:r>
              <a:rPr lang="en-US" sz="1200" dirty="0">
                <a:hlinkClick r:id="rId7"/>
              </a:rPr>
              <a:t>://www.kraftkennedy.com/device-guard-windows-10</a:t>
            </a:r>
            <a:r>
              <a:rPr lang="en-US" sz="1200" dirty="0" smtClean="0">
                <a:hlinkClick r:id="rId7"/>
              </a:rPr>
              <a:t>/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Secure Boot </a:t>
            </a:r>
            <a:r>
              <a:rPr lang="en-US" sz="1200" dirty="0"/>
              <a:t>Overview </a:t>
            </a:r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technet.microsoft.com/en-us/library/hh824987.aspx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Windows 10 Device Guard and Credential Guard </a:t>
            </a:r>
            <a:r>
              <a:rPr lang="en-US" sz="1200" dirty="0"/>
              <a:t>Demystified </a:t>
            </a:r>
            <a:r>
              <a:rPr lang="en-US" sz="1200" dirty="0">
                <a:hlinkClick r:id="rId9"/>
              </a:rPr>
              <a:t>https://blogs.technet.microsoft.com/ash/2016/03/02/windows-10-device-guard-and-credential-guard-demystified</a:t>
            </a:r>
            <a:r>
              <a:rPr lang="en-US" sz="1200" dirty="0" smtClean="0">
                <a:hlinkClick r:id="rId9"/>
              </a:rPr>
              <a:t>/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fr-FR" sz="1200" dirty="0" err="1"/>
              <a:t>Isolated</a:t>
            </a:r>
            <a:r>
              <a:rPr lang="fr-FR" sz="1200" dirty="0"/>
              <a:t> User Mode (IUM) </a:t>
            </a:r>
            <a:r>
              <a:rPr lang="fr-FR" sz="1200" dirty="0" err="1" smtClean="0"/>
              <a:t>Processes</a:t>
            </a:r>
            <a:r>
              <a:rPr lang="fr-FR" sz="1200" dirty="0"/>
              <a:t> </a:t>
            </a:r>
            <a:r>
              <a:rPr lang="fr-FR" sz="1200" dirty="0">
                <a:hlinkClick r:id="rId10"/>
              </a:rPr>
              <a:t>https://msdn.microsoft.com/en-us/library/windows/desktop/mt809132(v=vs.85).</a:t>
            </a:r>
            <a:r>
              <a:rPr lang="fr-FR" sz="1200" dirty="0" smtClean="0">
                <a:hlinkClick r:id="rId10"/>
              </a:rPr>
              <a:t>aspx</a:t>
            </a:r>
            <a:endParaRPr lang="fr-FR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Virtualization Based Security - Part 1: The boot process </a:t>
            </a:r>
            <a:r>
              <a:rPr lang="en-US" sz="1200" dirty="0">
                <a:hlinkClick r:id="rId11"/>
              </a:rPr>
              <a:t>http://</a:t>
            </a:r>
            <a:r>
              <a:rPr lang="en-US" sz="1200" dirty="0" smtClean="0">
                <a:hlinkClick r:id="rId11"/>
              </a:rPr>
              <a:t>blog.amossys.fr/virtualization-based-security-part1.html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Introduction to Device </a:t>
            </a:r>
            <a:r>
              <a:rPr lang="en-US" sz="1200" dirty="0"/>
              <a:t>Guard </a:t>
            </a:r>
            <a:r>
              <a:rPr lang="en-US" sz="1200" dirty="0">
                <a:hlinkClick r:id="rId12"/>
              </a:rPr>
              <a:t>https://</a:t>
            </a:r>
            <a:r>
              <a:rPr lang="en-US" sz="1200" dirty="0" smtClean="0">
                <a:hlinkClick r:id="rId12"/>
              </a:rPr>
              <a:t>docs.microsoft.com/en-us/windows/device-security/device-guard/introduction-to-device-guard-virtualization-based-security-and-code-integrity-policies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Strengthening the Microsoft Edge Sandbox </a:t>
            </a:r>
            <a:r>
              <a:rPr lang="en-US" sz="1200" dirty="0">
                <a:hlinkClick r:id="rId13"/>
              </a:rPr>
              <a:t>https://blogs.windows.com/msedgedev/2017/03/23/strengthening-microsoft-edge-sandbox</a:t>
            </a:r>
            <a:r>
              <a:rPr lang="en-US" sz="1200" dirty="0" smtClean="0">
                <a:hlinkClick r:id="rId13"/>
              </a:rPr>
              <a:t>/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endParaRPr lang="fr-FR" sz="1200" dirty="0" smtClean="0"/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4"/>
    </mc:Choice>
    <mc:Fallback>
      <p:transition spd="slow" advTm="1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been around since 1974</a:t>
            </a:r>
          </a:p>
          <a:p>
            <a:r>
              <a:rPr lang="en-US" dirty="0" smtClean="0"/>
              <a:t>Basic instructions stored in memory on board</a:t>
            </a:r>
          </a:p>
          <a:p>
            <a:r>
              <a:rPr lang="en-US" dirty="0" smtClean="0"/>
              <a:t>Tells the computer what to do when powered on</a:t>
            </a:r>
          </a:p>
          <a:p>
            <a:r>
              <a:rPr lang="en-US" dirty="0" smtClean="0"/>
              <a:t>Where firmware and device drivers are initialized</a:t>
            </a:r>
          </a:p>
          <a:p>
            <a:r>
              <a:rPr lang="en-US" dirty="0"/>
              <a:t>Executes before the operating system is </a:t>
            </a:r>
            <a:r>
              <a:rPr lang="en-US" dirty="0" smtClean="0"/>
              <a:t>loaded</a:t>
            </a:r>
          </a:p>
          <a:p>
            <a:r>
              <a:rPr lang="en-US" dirty="0" smtClean="0"/>
              <a:t>IDE/ATA </a:t>
            </a:r>
            <a:r>
              <a:rPr lang="en-US" dirty="0" err="1" smtClean="0"/>
              <a:t>inteface</a:t>
            </a:r>
            <a:r>
              <a:rPr lang="en-US" dirty="0" smtClean="0"/>
              <a:t> 28bit addressing limited allowable drive size</a:t>
            </a:r>
          </a:p>
          <a:p>
            <a:pPr lvl="1"/>
            <a:r>
              <a:rPr lang="en-US" dirty="0" smtClean="0"/>
              <a:t>Forced extensible BIOS, eventual creation of Extensible Firmware Interface (EFI) then Unified Extensible Firmware Interface (UEFI)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39"/>
    </mc:Choice>
    <mc:Fallback>
      <p:transition spd="slow" advTm="9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 replacement of BIOS created by intel and agreed upon by the industry</a:t>
            </a:r>
          </a:p>
          <a:p>
            <a:r>
              <a:rPr lang="en-US" dirty="0" smtClean="0"/>
              <a:t>Can run in 32 bit or 64 bit</a:t>
            </a:r>
          </a:p>
          <a:p>
            <a:pPr lvl="1"/>
            <a:r>
              <a:rPr lang="en-US" dirty="0" smtClean="0"/>
              <a:t>More addressable memory space, faster load times</a:t>
            </a:r>
          </a:p>
          <a:p>
            <a:r>
              <a:rPr lang="en-US" dirty="0" smtClean="0"/>
              <a:t>Uses GPT Partitioning instead of Master Boot Record</a:t>
            </a:r>
          </a:p>
          <a:p>
            <a:pPr lvl="1"/>
            <a:r>
              <a:rPr lang="en-US" dirty="0" smtClean="0"/>
              <a:t>Globally Unique Identifier for partition tables allows for more partitions</a:t>
            </a:r>
          </a:p>
          <a:p>
            <a:pPr lvl="1"/>
            <a:r>
              <a:rPr lang="en-US" dirty="0" smtClean="0"/>
              <a:t>MBR store boot data and partitions in the same place – easy to corrupt</a:t>
            </a:r>
          </a:p>
          <a:p>
            <a:r>
              <a:rPr lang="en-US" dirty="0" smtClean="0"/>
              <a:t>Enables GUI environment rather than primitive menus</a:t>
            </a:r>
          </a:p>
          <a:p>
            <a:r>
              <a:rPr lang="en-US" dirty="0" smtClean="0"/>
              <a:t>Supports additional features – notably Secure Boot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2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98"/>
    </mc:Choice>
    <mc:Fallback>
      <p:transition spd="slow" advTm="11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Boot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MBR relied on the system knowing where the instructions to load the operating system were located – Windows boot loader</a:t>
            </a:r>
          </a:p>
          <a:p>
            <a:pPr lvl="1"/>
            <a:r>
              <a:rPr lang="en-US" dirty="0" smtClean="0"/>
              <a:t>No integrity checks, boot anything it finds, attacker can easily trick the system into booting a different OS or worse – rootkit malware</a:t>
            </a:r>
          </a:p>
          <a:p>
            <a:pPr lvl="2"/>
            <a:r>
              <a:rPr lang="en-US" dirty="0" smtClean="0"/>
              <a:t>User may have no indication that their system is compromised</a:t>
            </a:r>
          </a:p>
          <a:p>
            <a:r>
              <a:rPr lang="en-US" dirty="0" smtClean="0"/>
              <a:t>Secure Boot checks the Windows boot loader for a signature</a:t>
            </a:r>
          </a:p>
          <a:p>
            <a:pPr lvl="1"/>
            <a:r>
              <a:rPr lang="en-US" dirty="0" smtClean="0"/>
              <a:t>Signature indicates that the boot loader has not been replaced with untrusted code. Will not load code that is not signed by Microsoft.</a:t>
            </a:r>
          </a:p>
          <a:p>
            <a:r>
              <a:rPr lang="en-US" dirty="0" smtClean="0"/>
              <a:t>Requires Microsoft certificates to be loaded on the machine</a:t>
            </a:r>
          </a:p>
          <a:p>
            <a:pPr lvl="1"/>
            <a:r>
              <a:rPr lang="en-US" dirty="0" smtClean="0"/>
              <a:t>Usually done by system OEMs, at time of manufacture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6.6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7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86"/>
    </mc:Choice>
    <mc:Fallback>
      <p:transition spd="slow" advTm="10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Trusted Platform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Piece of hardware dedicated to holding secret keys and performing cryptographic operations</a:t>
            </a:r>
          </a:p>
          <a:p>
            <a:pPr lvl="1"/>
            <a:r>
              <a:rPr lang="en-US" dirty="0" smtClean="0"/>
              <a:t>Generating keys, attestation, hashing, encryption, decryption, etc.</a:t>
            </a:r>
          </a:p>
          <a:p>
            <a:r>
              <a:rPr lang="en-US" dirty="0" smtClean="0"/>
              <a:t>Should have physical tamper resistant protections</a:t>
            </a:r>
          </a:p>
          <a:p>
            <a:r>
              <a:rPr lang="en-US" dirty="0" smtClean="0"/>
              <a:t>During boot, the TPM inspects the windows boot loader code by validating the code signature</a:t>
            </a:r>
          </a:p>
          <a:p>
            <a:r>
              <a:rPr lang="en-US" dirty="0" smtClean="0"/>
              <a:t>Secret keys never leave the device, all operations happen within the TPM itself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9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62"/>
    </mc:Choice>
    <mc:Fallback>
      <p:transition spd="slow" advTm="9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This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Assurance is all about providing evidence that a system does what it is intended to do – and nothing more</a:t>
            </a:r>
          </a:p>
          <a:p>
            <a:r>
              <a:rPr lang="en-US" dirty="0" smtClean="0"/>
              <a:t>If we do not begin with a secure state, we can not prove that a change in system state will result in a secure state</a:t>
            </a:r>
          </a:p>
          <a:p>
            <a:r>
              <a:rPr lang="en-US" dirty="0" smtClean="0"/>
              <a:t>If a system is compromised at a low level (hardware, boot loading) any security features at a higher level may be irrelevant</a:t>
            </a:r>
          </a:p>
          <a:p>
            <a:pPr lvl="1"/>
            <a:r>
              <a:rPr lang="en-US" dirty="0" smtClean="0"/>
              <a:t>If I “own” the hardware and boot loader, I can own the kernel, OS, applications, and so on</a:t>
            </a:r>
          </a:p>
          <a:p>
            <a:r>
              <a:rPr lang="en-US" dirty="0" smtClean="0"/>
              <a:t>These are prerequisite to enabling Virtualization Based Security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67"/>
    </mc:Choice>
    <mc:Fallback>
      <p:transition spd="slow" advTm="5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Aiding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Microsoft is seeing the importance of security and doing something about it</a:t>
            </a:r>
          </a:p>
          <a:p>
            <a:r>
              <a:rPr lang="en-US" dirty="0" smtClean="0"/>
              <a:t>Compartmentalization of code into trusted modules</a:t>
            </a:r>
          </a:p>
          <a:p>
            <a:r>
              <a:rPr lang="en-US" dirty="0" smtClean="0"/>
              <a:t>Creating segmented environments to isolate exploits</a:t>
            </a:r>
          </a:p>
          <a:p>
            <a:r>
              <a:rPr lang="en-US" dirty="0"/>
              <a:t>Leveraging </a:t>
            </a:r>
            <a:r>
              <a:rPr lang="en-US" dirty="0" smtClean="0"/>
              <a:t>virtualization for security features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6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68"/>
    </mc:Choice>
    <mc:Fallback>
      <p:transition spd="slow" advTm="5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Output Memory Management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Blocks direct memory access by hardware</a:t>
            </a:r>
          </a:p>
          <a:p>
            <a:r>
              <a:rPr lang="en-US" dirty="0" smtClean="0"/>
              <a:t>Hypervisor can isolate environments using memory allocation, but hardware bus could leak sensitive information (more on this later)</a:t>
            </a:r>
          </a:p>
          <a:p>
            <a:r>
              <a:rPr lang="en-US" dirty="0" smtClean="0"/>
              <a:t>Intel VT-d: Intel Virtualization Technology for Directed I/O</a:t>
            </a:r>
          </a:p>
          <a:p>
            <a:pPr lvl="1"/>
            <a:r>
              <a:rPr lang="en-US" dirty="0" smtClean="0"/>
              <a:t>Available on most Intel CPUs since Core 2 Duo</a:t>
            </a:r>
          </a:p>
          <a:p>
            <a:r>
              <a:rPr lang="en-US" dirty="0" smtClean="0"/>
              <a:t>AMD-V: AMD’s version</a:t>
            </a:r>
          </a:p>
          <a:p>
            <a:pPr lvl="1"/>
            <a:r>
              <a:rPr lang="en-US" dirty="0" smtClean="0"/>
              <a:t>Available on most AMD CPUs since AMD A series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38"/>
    </mc:Choice>
    <mc:Fallback>
      <p:transition spd="slow" advTm="6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17480</TotalTime>
  <Words>1336</Words>
  <Application>Microsoft Office PowerPoint</Application>
  <PresentationFormat>Widescreen</PresentationFormat>
  <Paragraphs>188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Arial Black</vt:lpstr>
      <vt:lpstr>Office Theme</vt:lpstr>
      <vt:lpstr>System Security Enhancements in Windows 10</vt:lpstr>
      <vt:lpstr>Introduction</vt:lpstr>
      <vt:lpstr>BIOS</vt:lpstr>
      <vt:lpstr>UEFI</vt:lpstr>
      <vt:lpstr>Secure Boot</vt:lpstr>
      <vt:lpstr>Trusted Platform Module</vt:lpstr>
      <vt:lpstr>Why Does This Matter?</vt:lpstr>
      <vt:lpstr>Microsoft Aiding Assurance</vt:lpstr>
      <vt:lpstr>Input Output Memory Management Unit</vt:lpstr>
      <vt:lpstr>AppLocker</vt:lpstr>
      <vt:lpstr>BitLocker</vt:lpstr>
      <vt:lpstr>Virtualization Based Security </vt:lpstr>
      <vt:lpstr>Virtualization Based Security </vt:lpstr>
      <vt:lpstr>User Mode vs Kernel Mode</vt:lpstr>
      <vt:lpstr>Second Level Address Translation</vt:lpstr>
      <vt:lpstr>Second Level Address Translation</vt:lpstr>
      <vt:lpstr>Virtual Secure Mode</vt:lpstr>
      <vt:lpstr>Isolated User Mode</vt:lpstr>
      <vt:lpstr>Credential Guard</vt:lpstr>
      <vt:lpstr>Credential Guard</vt:lpstr>
      <vt:lpstr>ProcDump of LSASS vs LSAISO</vt:lpstr>
      <vt:lpstr>Device Guard</vt:lpstr>
      <vt:lpstr>Microsoft Edge Sandboxing</vt:lpstr>
      <vt:lpstr>Further Thoughts</vt:lpstr>
      <vt:lpstr>Resources and 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</dc:creator>
  <cp:lastModifiedBy>Samuel</cp:lastModifiedBy>
  <cp:revision>60</cp:revision>
  <dcterms:created xsi:type="dcterms:W3CDTF">2017-07-26T15:33:07Z</dcterms:created>
  <dcterms:modified xsi:type="dcterms:W3CDTF">2017-08-08T22:18:52Z</dcterms:modified>
</cp:coreProperties>
</file>